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5" r:id="rId11"/>
    <p:sldId id="268" r:id="rId12"/>
    <p:sldId id="269" r:id="rId13"/>
    <p:sldId id="276" r:id="rId14"/>
    <p:sldId id="277" r:id="rId15"/>
    <p:sldId id="27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36397E"/>
    <a:srgbClr val="490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85800"/>
            <a:ext cx="5943600" cy="5334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- детский сад № 64 «Алые паруса»</a:t>
            </a:r>
            <a:endParaRPr lang="ru-RU" sz="2000" b="1" dirty="0">
              <a:solidFill>
                <a:srgbClr val="3639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419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8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8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 ситуаций в разных формах педагогического процесса, обеспечивающих </a:t>
            </a:r>
            <a:r>
              <a:rPr lang="ru-RU" sz="8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субъектность</a:t>
            </a:r>
            <a:r>
              <a:rPr lang="ru-RU" sz="8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ребенка разного </a:t>
            </a:r>
            <a:r>
              <a:rPr lang="ru-RU" sz="8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Н.В.Романова</a:t>
            </a:r>
            <a:endParaRPr lang="ru-RU" sz="4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>
              <a:buNone/>
            </a:pPr>
            <a:r>
              <a:rPr lang="ru-RU" sz="4200" b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заведующий</a:t>
            </a:r>
            <a:endParaRPr lang="ru-RU" sz="4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0" y="207960"/>
            <a:ext cx="114300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82843"/>
              </p:ext>
            </p:extLst>
          </p:nvPr>
        </p:nvGraphicFramePr>
        <p:xfrm>
          <a:off x="279154" y="1981200"/>
          <a:ext cx="8407646" cy="4355255"/>
        </p:xfrm>
        <a:graphic>
          <a:graphicData uri="http://schemas.openxmlformats.org/drawingml/2006/table">
            <a:tbl>
              <a:tblPr/>
              <a:tblGrid>
                <a:gridCol w="2555266"/>
                <a:gridCol w="3132260"/>
                <a:gridCol w="2720120"/>
              </a:tblGrid>
              <a:tr h="533400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 дошкольного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образовательных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ситуаций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ситуации: сюжетно-игровые, сказочные, реальные (бытовые)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ситуации: исследовательские и творческие 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65138" y="4419600"/>
            <a:ext cx="1080000" cy="900000"/>
          </a:xfrm>
          <a:prstGeom prst="rect">
            <a:avLst/>
          </a:prstGeom>
          <a:solidFill>
            <a:srgbClr val="BC0000">
              <a:alpha val="12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419600"/>
            <a:ext cx="1080000" cy="900000"/>
          </a:xfrm>
          <a:prstGeom prst="rect">
            <a:avLst/>
          </a:prstGeom>
          <a:solidFill>
            <a:srgbClr val="BC0000">
              <a:alpha val="12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55138" y="4530000"/>
            <a:ext cx="1620000" cy="1260000"/>
          </a:xfrm>
          <a:prstGeom prst="rect">
            <a:avLst/>
          </a:prstGeom>
          <a:solidFill>
            <a:srgbClr val="BC0000">
              <a:alpha val="4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77245" y="4530000"/>
            <a:ext cx="1620000" cy="1260000"/>
          </a:xfrm>
          <a:prstGeom prst="rect">
            <a:avLst/>
          </a:prstGeom>
          <a:solidFill>
            <a:srgbClr val="BC0000">
              <a:alpha val="4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4712563"/>
            <a:ext cx="1980000" cy="1512000"/>
          </a:xfrm>
          <a:prstGeom prst="rect">
            <a:avLst/>
          </a:prstGeom>
          <a:solidFill>
            <a:srgbClr val="BC0000">
              <a:alpha val="6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4712563"/>
            <a:ext cx="1980000" cy="1512000"/>
          </a:xfrm>
          <a:prstGeom prst="rect">
            <a:avLst/>
          </a:prstGeom>
          <a:solidFill>
            <a:srgbClr val="BC0000">
              <a:alpha val="6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591312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Мотивация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постановка проблемы.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luckypuppyonline.com/blog/wp-content/uploads/2013/08/Gam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63357"/>
            <a:ext cx="2201245" cy="1674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ndyslawnservice.com/images/magnif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8573"/>
          <a:stretch/>
        </p:blipFill>
        <p:spPr bwMode="auto">
          <a:xfrm>
            <a:off x="5486400" y="4953000"/>
            <a:ext cx="2237173" cy="1674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создания проблемных ситуаций: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029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9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0" indent="-296863">
              <a:buFont typeface="+mj-lt"/>
              <a:buAutoNum type="arabicPeriod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Преднамеренное столкновение 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жизненных представлений детей 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научными фактами.</a:t>
            </a:r>
          </a:p>
          <a:p>
            <a:pPr marL="358775" indent="-296863">
              <a:buFont typeface="+mj-lt"/>
              <a:buAutoNum type="arabicPeriod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Несоответствие известного и 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требуемого способа действия.</a:t>
            </a:r>
          </a:p>
          <a:p>
            <a:pPr marL="358775" indent="-296863">
              <a:buFont typeface="+mj-lt"/>
              <a:buAutoNum type="arabicPeriod"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Приглашение детей к сравнению,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сопоставлению и противопоставлению 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противоречивых:</a:t>
            </a:r>
          </a:p>
          <a:p>
            <a:pPr marL="1073150" indent="-273050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фактов, явлений;</a:t>
            </a:r>
          </a:p>
          <a:p>
            <a:pPr marL="1073150" indent="-273050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мнений ученых, писателей,   сказочных героев;</a:t>
            </a:r>
          </a:p>
          <a:p>
            <a:pPr marL="1073150" indent="-273050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мнений самих дошкольников;</a:t>
            </a:r>
          </a:p>
          <a:p>
            <a:pPr marL="1073150" indent="-273050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вариантов текстов   произведений, сказок, видов искусств.</a:t>
            </a:r>
          </a:p>
          <a:p>
            <a:pPr marL="358775" indent="-268288">
              <a:buFont typeface="+mj-lt"/>
              <a:buAutoNum type="arabicPeriod" startAt="4"/>
            </a:pPr>
            <a:r>
              <a:rPr lang="ru-RU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типичных ошибок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односторонний подход к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явлениям</a:t>
            </a:r>
            <a:r>
              <a:rPr lang="ru-RU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9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3124200" cy="330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" y="2286000"/>
            <a:ext cx="4559053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Выдвижение гипотез, планирование их проверки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2133600"/>
            <a:ext cx="4648200" cy="438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поиск решения.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Задает общее направление поиска.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Вовлекает детей в процесс выделения этапов поиска и их планирование.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коррекционную и консультационную помощь в процессе реализации поиска.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 шаги поиска с особенностями проблемы.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515112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Проверка гипотез.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41925"/>
              </p:ext>
            </p:extLst>
          </p:nvPr>
        </p:nvGraphicFramePr>
        <p:xfrm>
          <a:off x="304800" y="1524000"/>
          <a:ext cx="8458199" cy="5029200"/>
        </p:xfrm>
        <a:graphic>
          <a:graphicData uri="http://schemas.openxmlformats.org/drawingml/2006/table">
            <a:tbl>
              <a:tblPr/>
              <a:tblGrid>
                <a:gridCol w="2154447"/>
                <a:gridCol w="3103353"/>
                <a:gridCol w="3200399"/>
              </a:tblGrid>
              <a:tr h="365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6397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b="1" dirty="0">
                        <a:solidFill>
                          <a:srgbClr val="36397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6397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2000" b="1" dirty="0">
                        <a:solidFill>
                          <a:srgbClr val="36397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6397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 дошкольный возраст</a:t>
                      </a:r>
                      <a:endParaRPr lang="ru-RU" sz="2000" b="1" dirty="0">
                        <a:solidFill>
                          <a:srgbClr val="36397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6397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дошкольный возраст</a:t>
                      </a:r>
                      <a:endParaRPr lang="ru-RU" sz="2000" b="1" dirty="0">
                        <a:solidFill>
                          <a:srgbClr val="36397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Количественный состав групп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пары, тройки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пары, тройки,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четверки, шестерки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дел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репродуктивный характер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продуктивный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творческий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 общения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 группы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 и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 группами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9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Ведущие виды деятельности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игровая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познавательная 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8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Позиция педагога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организатор совместной деятельности, помощник детей в организации их собственной деятельности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помощник детей в организации их собственной деятельности,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равноправный участник совместной деятельности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0559"/>
              </p:ext>
            </p:extLst>
          </p:nvPr>
        </p:nvGraphicFramePr>
        <p:xfrm>
          <a:off x="685800" y="2133600"/>
          <a:ext cx="8000999" cy="4114800"/>
        </p:xfrm>
        <a:graphic>
          <a:graphicData uri="http://schemas.openxmlformats.org/drawingml/2006/table">
            <a:tbl>
              <a:tblPr/>
              <a:tblGrid>
                <a:gridCol w="4038600"/>
                <a:gridCol w="3962399"/>
              </a:tblGrid>
              <a:tr h="745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 дошкольный возраст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дошкольный возраст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6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активизируется эмоциональный отклик детей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используется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символ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цвет или движение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применяется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взаимооценка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самооценка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5344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Анализ полученных результатов. Рефлексия деятельности.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1" y1="46813" x2="1771" y2="46813"/>
                        <a14:foregroundMark x1="7656" y1="79341" x2="7656" y2="79341"/>
                        <a14:foregroundMark x1="2708" y1="62857" x2="2708" y2="62857"/>
                        <a14:foregroundMark x1="6406" y1="88571" x2="6406" y2="88571"/>
                        <a14:foregroundMark x1="36615" y1="39121" x2="36615" y2="39121"/>
                        <a14:foregroundMark x1="90365" y1="43516" x2="90365" y2="43516"/>
                        <a14:foregroundMark x1="93802" y1="28352" x2="93802" y2="28352"/>
                        <a14:foregroundMark x1="98906" y1="62418" x2="98906" y2="62418"/>
                        <a14:foregroundMark x1="1927" y1="57143" x2="1927" y2="57143"/>
                        <a14:foregroundMark x1="3698" y1="69011" x2="3698" y2="69011"/>
                        <a14:foregroundMark x1="5417" y1="73846" x2="5417" y2="73846"/>
                        <a14:foregroundMark x1="1667" y1="53846" x2="1667" y2="53846"/>
                        <a14:backgroundMark x1="31563" y1="62418" x2="31563" y2="62418"/>
                        <a14:backgroundMark x1="29427" y1="79341" x2="29427" y2="79341"/>
                        <a14:backgroundMark x1="30781" y1="71868" x2="30781" y2="71868"/>
                        <a14:backgroundMark x1="30990" y1="76264" x2="30990" y2="76264"/>
                        <a14:backgroundMark x1="49531" y1="76264" x2="49531" y2="76264"/>
                        <a14:backgroundMark x1="49896" y1="67033" x2="49896" y2="67033"/>
                        <a14:backgroundMark x1="49531" y1="54286" x2="49531" y2="54286"/>
                        <a14:backgroundMark x1="86302" y1="77143" x2="86302" y2="77143"/>
                        <a14:backgroundMark x1="85625" y1="57143" x2="85625" y2="57143"/>
                        <a14:backgroundMark x1="85938" y1="60440" x2="85938" y2="60440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1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экспертов</a:t>
            </a:r>
            <a:br>
              <a:rPr lang="ru-RU" sz="2800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итогам экспертной сессии «Современные педагогические практики» от 30.03.2016 г.:</a:t>
            </a:r>
            <a:endParaRPr lang="ru-RU" sz="28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33020" y="1977480"/>
            <a:ext cx="8640960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  <a:buFont typeface="Wingdings 2"/>
              <a:buNone/>
            </a:pPr>
            <a:r>
              <a:rPr lang="ru-RU" dirty="0" smtClean="0"/>
              <a:t>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определиться в сущности понятия «образовательная ситуация»;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организацию развивающей предметно-пространственной среды;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доработать методологическое обоснование технологии использования образовательных ситуаций в контексте отечественных разработок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В.И.Логинова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выстроить теоретическое обоснование в одной логике, выделить признаки, характеризующие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 описать практику по признакам развития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8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200400"/>
            <a:ext cx="4419600" cy="1524000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1" y1="46813" x2="1771" y2="46813"/>
                        <a14:foregroundMark x1="7656" y1="79341" x2="7656" y2="79341"/>
                        <a14:foregroundMark x1="2708" y1="62857" x2="2708" y2="62857"/>
                        <a14:foregroundMark x1="6406" y1="88571" x2="6406" y2="88571"/>
                        <a14:foregroundMark x1="36615" y1="39121" x2="36615" y2="39121"/>
                        <a14:foregroundMark x1="90365" y1="43516" x2="90365" y2="43516"/>
                        <a14:foregroundMark x1="93802" y1="28352" x2="93802" y2="28352"/>
                        <a14:foregroundMark x1="98906" y1="62418" x2="98906" y2="62418"/>
                        <a14:foregroundMark x1="1927" y1="57143" x2="1927" y2="57143"/>
                        <a14:foregroundMark x1="3698" y1="69011" x2="3698" y2="69011"/>
                        <a14:foregroundMark x1="5417" y1="73846" x2="5417" y2="73846"/>
                        <a14:foregroundMark x1="1667" y1="53846" x2="1667" y2="53846"/>
                        <a14:backgroundMark x1="31563" y1="62418" x2="31563" y2="62418"/>
                        <a14:backgroundMark x1="29427" y1="79341" x2="29427" y2="79341"/>
                        <a14:backgroundMark x1="30781" y1="71868" x2="30781" y2="71868"/>
                        <a14:backgroundMark x1="30990" y1="76264" x2="30990" y2="76264"/>
                        <a14:backgroundMark x1="49531" y1="76264" x2="49531" y2="76264"/>
                        <a14:backgroundMark x1="49896" y1="67033" x2="49896" y2="67033"/>
                        <a14:backgroundMark x1="49531" y1="54286" x2="49531" y2="54286"/>
                        <a14:backgroundMark x1="86302" y1="77143" x2="86302" y2="77143"/>
                        <a14:backgroundMark x1="85625" y1="57143" x2="85625" y2="57143"/>
                        <a14:backgroundMark x1="85938" y1="60440" x2="85938" y2="60440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1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ОП  МАДОУ: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1" y1="46813" x2="1771" y2="46813"/>
                        <a14:foregroundMark x1="7656" y1="79341" x2="7656" y2="79341"/>
                        <a14:foregroundMark x1="2708" y1="62857" x2="2708" y2="62857"/>
                        <a14:foregroundMark x1="6406" y1="88571" x2="6406" y2="88571"/>
                        <a14:foregroundMark x1="36615" y1="39121" x2="36615" y2="39121"/>
                        <a14:foregroundMark x1="90365" y1="43516" x2="90365" y2="43516"/>
                        <a14:foregroundMark x1="93802" y1="28352" x2="93802" y2="28352"/>
                        <a14:foregroundMark x1="98906" y1="62418" x2="98906" y2="62418"/>
                        <a14:foregroundMark x1="1927" y1="57143" x2="1927" y2="57143"/>
                        <a14:foregroundMark x1="3698" y1="69011" x2="3698" y2="69011"/>
                        <a14:foregroundMark x1="5417" y1="73846" x2="5417" y2="73846"/>
                        <a14:foregroundMark x1="1667" y1="53846" x2="1667" y2="53846"/>
                        <a14:backgroundMark x1="31563" y1="62418" x2="31563" y2="62418"/>
                        <a14:backgroundMark x1="29427" y1="79341" x2="29427" y2="79341"/>
                        <a14:backgroundMark x1="30781" y1="71868" x2="30781" y2="71868"/>
                        <a14:backgroundMark x1="30990" y1="76264" x2="30990" y2="76264"/>
                        <a14:backgroundMark x1="49531" y1="76264" x2="49531" y2="76264"/>
                        <a14:backgroundMark x1="49896" y1="67033" x2="49896" y2="67033"/>
                        <a14:backgroundMark x1="49531" y1="54286" x2="49531" y2="54286"/>
                        <a14:backgroundMark x1="86302" y1="77143" x2="86302" y2="77143"/>
                        <a14:backgroundMark x1="85625" y1="57143" x2="85625" y2="57143"/>
                        <a14:backgroundMark x1="85938" y1="60440" x2="85938" y2="60440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1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733148"/>
            <a:ext cx="6172200" cy="4191000"/>
          </a:xfrm>
        </p:spPr>
        <p:txBody>
          <a:bodyPr>
            <a:noAutofit/>
          </a:bodyPr>
          <a:lstStyle/>
          <a:p>
            <a:pPr marL="273050" indent="-6350" algn="just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Индивидуализация</a:t>
            </a:r>
          </a:p>
          <a:p>
            <a:pPr marL="273050" indent="-635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Юсфин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С.М., Михайлова Н.Н.)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роцесс порождения и рефлексии человеком собственного опыта, в котором он признаёт себя в качестве субъекта, свободно определяющего и реализующего собственные цели, добровольно возлагающего на себя ответственность за результаты как следствие своей целенаправленной деятельности.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19148"/>
            <a:ext cx="3429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96771"/>
            <a:ext cx="832002" cy="83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ОП  МАДОУ: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lobalrights.org/assets/img/new/img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924"/>
            <a:ext cx="7620000" cy="50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3432648"/>
            <a:ext cx="3886200" cy="1323439"/>
          </a:xfrm>
          <a:prstGeom prst="rect">
            <a:avLst/>
          </a:prstGeom>
          <a:gradFill>
            <a:gsLst>
              <a:gs pos="48000">
                <a:srgbClr val="FFFFFF">
                  <a:alpha val="7900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и развития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способностей каждого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3506554"/>
            <a:ext cx="3886200" cy="1015663"/>
          </a:xfrm>
          <a:prstGeom prst="rect">
            <a:avLst/>
          </a:prstGeom>
          <a:gradFill>
            <a:gsLst>
              <a:gs pos="48000">
                <a:srgbClr val="FFFFFF">
                  <a:alpha val="7900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субъектности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развитии своих способностей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32648"/>
            <a:ext cx="832002" cy="83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602" y="3386481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2895600"/>
            <a:ext cx="3581400" cy="381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943600" cy="4191000"/>
          </a:xfrm>
        </p:spPr>
        <p:txBody>
          <a:bodyPr/>
          <a:lstStyle/>
          <a:p>
            <a:pPr marL="273050" indent="-6350" algn="just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человек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, активно проявляющий себя в разных видах деятельности, способный самостоятельно реализовывать деятельность во всей её полноте от момента целеполагания и мотивации до получения и оценки результата.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" y="1212772"/>
            <a:ext cx="832002" cy="83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3801" y="990600"/>
            <a:ext cx="5638800" cy="4724400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dirty="0" smtClean="0"/>
              <a:t>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Гогоберидзе А.Г.)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это 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форма совместной деятельности педагога и детей, которая планируется и целенаправленно организуется педагогом с целью решения определенных задач развития, воспитания и обучения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astilograficamilano.it/image/cache/data/PENNE_ALTA_RISOLUZIONE/PENNE%20ALTA%20RISOLUZIONE/Montblanc/mozart/Montblanc_Mozart_Gold_Stilografica-1000x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80" y="4785113"/>
            <a:ext cx="5551100" cy="22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832002" cy="83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7" y="2685127"/>
            <a:ext cx="2506183" cy="2506183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799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Место образовательной ситуации </a:t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формах педагогического процесса </a:t>
            </a:r>
            <a:endParaRPr lang="ru-RU" alt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95400" y="2819400"/>
            <a:ext cx="2057400" cy="205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</a:t>
            </a:r>
            <a:endParaRPr lang="ru-RU" altLang="ru-RU" sz="20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5200" y="2819400"/>
            <a:ext cx="1981200" cy="1905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ОДРМ</a:t>
            </a:r>
            <a:endParaRPr lang="ru-RU" altLang="ru-RU" sz="20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10000" y="3962400"/>
            <a:ext cx="609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91200" y="2743200"/>
            <a:ext cx="1981200" cy="1905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5000" y="4419600"/>
            <a:ext cx="609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99" y="3892398"/>
            <a:ext cx="832002" cy="832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99" y="4370543"/>
            <a:ext cx="832002" cy="832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3141114"/>
            <a:ext cx="2298578" cy="707886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7900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://chgard26.tgl.net.ru/files/fon/odet_rebenk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833" y1="97111" x2="41833" y2="97111"/>
                        <a14:backgroundMark x1="38000" y1="97111" x2="38000" y2="97111"/>
                        <a14:backgroundMark x1="40500" y1="91778" x2="40500" y2="91778"/>
                        <a14:backgroundMark x1="34333" y1="88000" x2="34333" y2="88000"/>
                        <a14:backgroundMark x1="70333" y1="90444" x2="70333" y2="90444"/>
                        <a14:backgroundMark x1="56167" y1="94444" x2="56167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774859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деятельности: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04" y1="41896" x2="8204" y2="41896"/>
                        <a14:foregroundMark x1="21362" y1="34098" x2="21362" y2="34098"/>
                        <a14:foregroundMark x1="64861" y1="18960" x2="64861" y2="18960"/>
                        <a14:foregroundMark x1="54799" y1="1529" x2="54799" y2="1529"/>
                        <a14:foregroundMark x1="54334" y1="7645" x2="54334" y2="7645"/>
                        <a14:foregroundMark x1="72136" y1="71407" x2="72136" y2="71407"/>
                        <a14:foregroundMark x1="76471" y1="66514" x2="76471" y2="66514"/>
                        <a14:foregroundMark x1="68885" y1="64832" x2="68885" y2="64832"/>
                        <a14:foregroundMark x1="59752" y1="58410" x2="59752" y2="58410"/>
                        <a14:foregroundMark x1="51858" y1="66208" x2="51858" y2="66208"/>
                        <a14:foregroundMark x1="46440" y1="60703" x2="46440" y2="60703"/>
                        <a14:foregroundMark x1="50310" y1="70489" x2="50310" y2="70489"/>
                        <a14:foregroundMark x1="49071" y1="72630" x2="49071" y2="72630"/>
                        <a14:foregroundMark x1="43963" y1="68502" x2="43963" y2="68502"/>
                        <a14:foregroundMark x1="84985" y1="74465" x2="84985" y2="74465"/>
                        <a14:foregroundMark x1="98916" y1="40826" x2="98916" y2="40826"/>
                        <a14:foregroundMark x1="98607" y1="32722" x2="98607" y2="32722"/>
                        <a14:foregroundMark x1="96594" y1="9786" x2="96594" y2="9786"/>
                        <a14:foregroundMark x1="92260" y1="3517" x2="92260" y2="3517"/>
                        <a14:foregroundMark x1="83282" y1="5963" x2="83282" y2="5963"/>
                        <a14:foregroundMark x1="99071" y1="3976" x2="99071" y2="3976"/>
                        <a14:foregroundMark x1="75387" y1="6116" x2="75387" y2="6116"/>
                        <a14:foregroundMark x1="76006" y1="3823" x2="76006" y2="3823"/>
                        <a14:foregroundMark x1="60836" y1="3211" x2="60836" y2="3211"/>
                        <a14:foregroundMark x1="66563" y1="2905" x2="66563" y2="2905"/>
                        <a14:foregroundMark x1="70433" y1="3670" x2="70898" y2="3670"/>
                        <a14:foregroundMark x1="31269" y1="4587" x2="31269" y2="4587"/>
                        <a14:foregroundMark x1="5882" y1="18807" x2="5882" y2="18807"/>
                        <a14:foregroundMark x1="7740" y1="8563" x2="7740" y2="8563"/>
                        <a14:foregroundMark x1="20743" y1="5963" x2="20743" y2="5963"/>
                        <a14:foregroundMark x1="39164" y1="1529" x2="39164" y2="1529"/>
                        <a14:foregroundMark x1="43344" y1="765" x2="43344" y2="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1295400"/>
            <a:ext cx="5419288" cy="5486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30480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Мотив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Цель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 Действие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Результат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49" y="3509639"/>
            <a:ext cx="432000" cy="4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49" y="2819400"/>
            <a:ext cx="432000" cy="43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деятельности педагога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созданию образовательной ситуации: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2743200"/>
            <a:ext cx="4800600" cy="4114800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3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Мотивация и постановка   проблемы.</a:t>
            </a:r>
          </a:p>
          <a:p>
            <a:pPr marL="355600" lvl="0" indent="-355600">
              <a:spcBef>
                <a:spcPts val="3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Выдвижение гипотез, планирование их         проверки.</a:t>
            </a:r>
          </a:p>
          <a:p>
            <a:pPr marL="355600" lvl="0" indent="-355600">
              <a:spcBef>
                <a:spcPts val="3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Проверка гипотез.</a:t>
            </a:r>
          </a:p>
          <a:p>
            <a:pPr marL="355600" lvl="0" indent="-355600">
              <a:spcBef>
                <a:spcPts val="3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Анализ полученных результатов, рефлексия деятельности.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283" r="1602" b="3254"/>
          <a:stretch/>
        </p:blipFill>
        <p:spPr>
          <a:xfrm>
            <a:off x="0" y="3901735"/>
            <a:ext cx="4523084" cy="2956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4731867"/>
            <a:ext cx="432000" cy="4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5163867"/>
            <a:ext cx="432000" cy="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450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автономное дошкольное образовательное учреждение «Центр развития ребёнка - детский сад № 64 «Алые паруса»</vt:lpstr>
      <vt:lpstr>Цель ОП  МАДОУ: </vt:lpstr>
      <vt:lpstr>Презентация PowerPoint</vt:lpstr>
      <vt:lpstr>Цель ОП  МАДОУ: </vt:lpstr>
      <vt:lpstr>Презентация PowerPoint</vt:lpstr>
      <vt:lpstr>Презентация PowerPoint</vt:lpstr>
      <vt:lpstr>Место образовательной ситуации  в формах педагогического процесса </vt:lpstr>
      <vt:lpstr>Структура деятельности: </vt:lpstr>
      <vt:lpstr>Этапы деятельности педагога  по созданию образовательной ситуации:</vt:lpstr>
      <vt:lpstr>I. Мотивация  и постановка проблемы.</vt:lpstr>
      <vt:lpstr>Пути создания проблемных ситуаций:</vt:lpstr>
      <vt:lpstr>II. Выдвижение гипотез, планирование их проверки.</vt:lpstr>
      <vt:lpstr>III. Проверка гипотез.</vt:lpstr>
      <vt:lpstr>IV. Анализ полученных результатов. Рефлексия деятельности.</vt:lpstr>
      <vt:lpstr>Рекомендации экспертов  по итогам экспертной сессии «Современные педагогические практики» от 30.03.2016 г.: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ребёнка - детский сад № 64 «Алые паруса» Деятельность педагога  по обеспечение субъектности ребенка дошкольного возраста в образовательной ситуации. </dc:title>
  <dc:creator>МДОУ64</dc:creator>
  <cp:lastModifiedBy>1348617</cp:lastModifiedBy>
  <cp:revision>48</cp:revision>
  <dcterms:created xsi:type="dcterms:W3CDTF">2016-03-21T06:19:32Z</dcterms:created>
  <dcterms:modified xsi:type="dcterms:W3CDTF">2021-02-10T09:19:33Z</dcterms:modified>
</cp:coreProperties>
</file>